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Londrina Solid" charset="1" panose="00000500000000000000"/>
      <p:regular r:id="rId14"/>
    </p:embeddedFont>
    <p:embeddedFont>
      <p:font typeface="Londrina Solid Thin" charset="1" panose="00000300000000000000"/>
      <p:regular r:id="rId15"/>
    </p:embeddedFont>
    <p:embeddedFont>
      <p:font typeface="Londrina Solid Light" charset="1" panose="00000400000000000000"/>
      <p:regular r:id="rId16"/>
    </p:embeddedFont>
    <p:embeddedFont>
      <p:font typeface="Londrina Solid Heavy" charset="1" panose="00000A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19" Target="slides/slide2.xml" Type="http://schemas.openxmlformats.org/officeDocument/2006/relationships/slide"/><Relationship Id="rId2" Target="presProps.xml" Type="http://schemas.openxmlformats.org/officeDocument/2006/relationships/presProps"/><Relationship Id="rId20" Target="slides/slide3.xml" Type="http://schemas.openxmlformats.org/officeDocument/2006/relationships/slide"/><Relationship Id="rId21" Target="slides/slide4.xml" Type="http://schemas.openxmlformats.org/officeDocument/2006/relationships/slide"/><Relationship Id="rId22" Target="slides/slide5.xml" Type="http://schemas.openxmlformats.org/officeDocument/2006/relationships/slide"/><Relationship Id="rId23" Target="slides/slide6.xml" Type="http://schemas.openxmlformats.org/officeDocument/2006/relationships/slide"/><Relationship Id="rId24" Target="slides/slide7.xml" Type="http://schemas.openxmlformats.org/officeDocument/2006/relationships/slide"/><Relationship Id="rId25" Target="slides/slide8.xml" Type="http://schemas.openxmlformats.org/officeDocument/2006/relationships/slide"/><Relationship Id="rId26" Target="slides/slide9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2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67" t="-32171" r="-5377" b="-324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30473" y="656005"/>
            <a:ext cx="15931804" cy="8974990"/>
            <a:chOff x="0" y="0"/>
            <a:chExt cx="4196031" cy="23637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6031" cy="2363783"/>
            </a:xfrm>
            <a:custGeom>
              <a:avLst/>
              <a:gdLst/>
              <a:ahLst/>
              <a:cxnLst/>
              <a:rect r="r" b="b" t="t" l="l"/>
              <a:pathLst>
                <a:path h="2363783" w="4196031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4196031" cy="2468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236009">
            <a:off x="13004643" y="8218985"/>
            <a:ext cx="5873887" cy="5088255"/>
          </a:xfrm>
          <a:custGeom>
            <a:avLst/>
            <a:gdLst/>
            <a:ahLst/>
            <a:cxnLst/>
            <a:rect r="r" b="b" t="t" l="l"/>
            <a:pathLst>
              <a:path h="5088255" w="5873887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434117">
            <a:off x="-341488" y="-984843"/>
            <a:ext cx="4725128" cy="4093142"/>
          </a:xfrm>
          <a:custGeom>
            <a:avLst/>
            <a:gdLst/>
            <a:ahLst/>
            <a:cxnLst/>
            <a:rect r="r" b="b" t="t" l="l"/>
            <a:pathLst>
              <a:path h="4093142" w="4725128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517540" y="3537689"/>
            <a:ext cx="7095663" cy="3264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27"/>
              </a:lnSpc>
            </a:pPr>
            <a:r>
              <a:rPr lang="en-US" sz="15903">
                <a:solidFill>
                  <a:srgbClr val="402206"/>
                </a:solidFill>
                <a:latin typeface="Londrina Solid"/>
              </a:rPr>
              <a:t>Europa</a:t>
            </a:r>
          </a:p>
          <a:p>
            <a:pPr>
              <a:lnSpc>
                <a:spcPts val="11927"/>
              </a:lnSpc>
            </a:pPr>
            <a:r>
              <a:rPr lang="en-US" sz="15903">
                <a:solidFill>
                  <a:srgbClr val="402206"/>
                </a:solidFill>
                <a:latin typeface="Londrina Solid"/>
              </a:rPr>
              <a:t>Feudal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991516" y="2323623"/>
            <a:ext cx="5494821" cy="324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10"/>
              </a:lnSpc>
            </a:pPr>
            <a:r>
              <a:rPr lang="en-US" sz="1864">
                <a:solidFill>
                  <a:srgbClr val="402206"/>
                </a:solidFill>
                <a:latin typeface="Glacial Indifference"/>
              </a:rPr>
              <a:t>T E M A 2 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88623" y="4627837"/>
            <a:ext cx="3239338" cy="4611157"/>
          </a:xfrm>
          <a:custGeom>
            <a:avLst/>
            <a:gdLst/>
            <a:ahLst/>
            <a:cxnLst/>
            <a:rect r="r" b="b" t="t" l="l"/>
            <a:pathLst>
              <a:path h="4611157" w="3239338">
                <a:moveTo>
                  <a:pt x="0" y="0"/>
                </a:moveTo>
                <a:lnTo>
                  <a:pt x="3239338" y="0"/>
                </a:lnTo>
                <a:lnTo>
                  <a:pt x="3239338" y="4611157"/>
                </a:lnTo>
                <a:lnTo>
                  <a:pt x="0" y="46111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1484254" y="1860771"/>
            <a:ext cx="4457333" cy="6428144"/>
            <a:chOff x="0" y="0"/>
            <a:chExt cx="6224905" cy="897724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48843" y="391922"/>
              <a:ext cx="4927219" cy="8193405"/>
            </a:xfrm>
            <a:custGeom>
              <a:avLst/>
              <a:gdLst/>
              <a:ahLst/>
              <a:cxnLst/>
              <a:rect r="r" b="b" t="t" l="l"/>
              <a:pathLst>
                <a:path h="8193405" w="4927219">
                  <a:moveTo>
                    <a:pt x="2463673" y="0"/>
                  </a:moveTo>
                  <a:cubicBezTo>
                    <a:pt x="3742436" y="7620"/>
                    <a:pt x="4908804" y="1092708"/>
                    <a:pt x="4927219" y="2446274"/>
                  </a:cubicBezTo>
                  <a:lnTo>
                    <a:pt x="4927219" y="8193405"/>
                  </a:lnTo>
                  <a:lnTo>
                    <a:pt x="0" y="8193405"/>
                  </a:lnTo>
                  <a:lnTo>
                    <a:pt x="0" y="2446274"/>
                  </a:lnTo>
                  <a:cubicBezTo>
                    <a:pt x="18542" y="1092708"/>
                    <a:pt x="1184783" y="7620"/>
                    <a:pt x="2463673" y="0"/>
                  </a:cubicBezTo>
                  <a:close/>
                </a:path>
              </a:pathLst>
            </a:custGeom>
            <a:blipFill>
              <a:blip r:embed="rId6"/>
              <a:stretch>
                <a:fillRect l="-5498" t="0" r="-5498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-127" y="1397"/>
              <a:ext cx="6225032" cy="8974455"/>
            </a:xfrm>
            <a:custGeom>
              <a:avLst/>
              <a:gdLst/>
              <a:ahLst/>
              <a:cxnLst/>
              <a:rect r="r" b="b" t="t" l="l"/>
              <a:pathLst>
                <a:path h="8974455" w="6225032">
                  <a:moveTo>
                    <a:pt x="4823587" y="1102106"/>
                  </a:moveTo>
                  <a:cubicBezTo>
                    <a:pt x="4356354" y="647573"/>
                    <a:pt x="3732657" y="384683"/>
                    <a:pt x="3112643" y="381000"/>
                  </a:cubicBezTo>
                  <a:lnTo>
                    <a:pt x="3112516" y="381000"/>
                  </a:lnTo>
                  <a:cubicBezTo>
                    <a:pt x="2492375" y="384683"/>
                    <a:pt x="1868805" y="647446"/>
                    <a:pt x="1401572" y="1102106"/>
                  </a:cubicBezTo>
                  <a:cubicBezTo>
                    <a:pt x="918972" y="1571625"/>
                    <a:pt x="648335" y="2187575"/>
                    <a:pt x="639572" y="2836799"/>
                  </a:cubicBezTo>
                  <a:lnTo>
                    <a:pt x="639572" y="8593455"/>
                  </a:lnTo>
                  <a:lnTo>
                    <a:pt x="5585714" y="8593455"/>
                  </a:lnTo>
                  <a:lnTo>
                    <a:pt x="5585714" y="2836672"/>
                  </a:lnTo>
                  <a:cubicBezTo>
                    <a:pt x="5576824" y="2187575"/>
                    <a:pt x="5306187" y="1571498"/>
                    <a:pt x="4823587" y="1102106"/>
                  </a:cubicBezTo>
                  <a:close/>
                  <a:moveTo>
                    <a:pt x="5566664" y="8574405"/>
                  </a:moveTo>
                  <a:lnTo>
                    <a:pt x="658495" y="8574405"/>
                  </a:lnTo>
                  <a:lnTo>
                    <a:pt x="658495" y="2836926"/>
                  </a:lnTo>
                  <a:cubicBezTo>
                    <a:pt x="667258" y="2192909"/>
                    <a:pt x="935863" y="1581658"/>
                    <a:pt x="1414780" y="1115695"/>
                  </a:cubicBezTo>
                  <a:cubicBezTo>
                    <a:pt x="1878584" y="664464"/>
                    <a:pt x="2497328" y="403606"/>
                    <a:pt x="3112516" y="400050"/>
                  </a:cubicBezTo>
                  <a:cubicBezTo>
                    <a:pt x="3727704" y="403733"/>
                    <a:pt x="4346575" y="664591"/>
                    <a:pt x="4810252" y="1115695"/>
                  </a:cubicBezTo>
                  <a:cubicBezTo>
                    <a:pt x="5289169" y="1581658"/>
                    <a:pt x="5557774" y="2192909"/>
                    <a:pt x="5566537" y="2836799"/>
                  </a:cubicBezTo>
                  <a:lnTo>
                    <a:pt x="5566537" y="8574405"/>
                  </a:lnTo>
                  <a:close/>
                  <a:moveTo>
                    <a:pt x="6225032" y="4997704"/>
                  </a:moveTo>
                  <a:cubicBezTo>
                    <a:pt x="6082919" y="4977257"/>
                    <a:pt x="6007100" y="4890262"/>
                    <a:pt x="5966587" y="4800219"/>
                  </a:cubicBezTo>
                  <a:lnTo>
                    <a:pt x="5966587" y="2831465"/>
                  </a:lnTo>
                  <a:cubicBezTo>
                    <a:pt x="5956300" y="2080641"/>
                    <a:pt x="5644769" y="1369441"/>
                    <a:pt x="5089271" y="828929"/>
                  </a:cubicBezTo>
                  <a:cubicBezTo>
                    <a:pt x="4552188" y="306451"/>
                    <a:pt x="3832479" y="4191"/>
                    <a:pt x="3114802" y="0"/>
                  </a:cubicBezTo>
                  <a:lnTo>
                    <a:pt x="3110230" y="0"/>
                  </a:lnTo>
                  <a:cubicBezTo>
                    <a:pt x="2392680" y="4191"/>
                    <a:pt x="1672971" y="306451"/>
                    <a:pt x="1135761" y="828929"/>
                  </a:cubicBezTo>
                  <a:cubicBezTo>
                    <a:pt x="580263" y="1369314"/>
                    <a:pt x="268732" y="2080514"/>
                    <a:pt x="258445" y="2831592"/>
                  </a:cubicBezTo>
                  <a:lnTo>
                    <a:pt x="258445" y="4800219"/>
                  </a:lnTo>
                  <a:cubicBezTo>
                    <a:pt x="217932" y="4890262"/>
                    <a:pt x="142113" y="4977257"/>
                    <a:pt x="0" y="4997704"/>
                  </a:cubicBezTo>
                  <a:cubicBezTo>
                    <a:pt x="142113" y="5018151"/>
                    <a:pt x="217932" y="5105146"/>
                    <a:pt x="258445" y="5195189"/>
                  </a:cubicBezTo>
                  <a:lnTo>
                    <a:pt x="258445" y="8974455"/>
                  </a:lnTo>
                  <a:lnTo>
                    <a:pt x="5966587" y="8974455"/>
                  </a:lnTo>
                  <a:lnTo>
                    <a:pt x="5966587" y="5195189"/>
                  </a:lnTo>
                  <a:cubicBezTo>
                    <a:pt x="6007100" y="5105146"/>
                    <a:pt x="6082919" y="5018151"/>
                    <a:pt x="6225032" y="4997704"/>
                  </a:cubicBezTo>
                  <a:close/>
                  <a:moveTo>
                    <a:pt x="277495" y="8955405"/>
                  </a:moveTo>
                  <a:lnTo>
                    <a:pt x="277495" y="5195062"/>
                  </a:lnTo>
                  <a:cubicBezTo>
                    <a:pt x="318008" y="5105019"/>
                    <a:pt x="393827" y="5018151"/>
                    <a:pt x="535813" y="4997704"/>
                  </a:cubicBezTo>
                  <a:cubicBezTo>
                    <a:pt x="393827" y="4977257"/>
                    <a:pt x="318008" y="4890389"/>
                    <a:pt x="277495" y="4800346"/>
                  </a:cubicBezTo>
                  <a:lnTo>
                    <a:pt x="277495" y="2831719"/>
                  </a:lnTo>
                  <a:cubicBezTo>
                    <a:pt x="287655" y="2085975"/>
                    <a:pt x="597154" y="1379474"/>
                    <a:pt x="1149096" y="842645"/>
                  </a:cubicBezTo>
                  <a:cubicBezTo>
                    <a:pt x="1682750" y="323469"/>
                    <a:pt x="2397633" y="23241"/>
                    <a:pt x="3110357" y="19050"/>
                  </a:cubicBezTo>
                  <a:lnTo>
                    <a:pt x="3114802" y="19050"/>
                  </a:lnTo>
                  <a:cubicBezTo>
                    <a:pt x="3827526" y="23241"/>
                    <a:pt x="4542409" y="323469"/>
                    <a:pt x="5076063" y="842645"/>
                  </a:cubicBezTo>
                  <a:cubicBezTo>
                    <a:pt x="5628005" y="1379601"/>
                    <a:pt x="5937504" y="2085975"/>
                    <a:pt x="5947664" y="2831592"/>
                  </a:cubicBezTo>
                  <a:lnTo>
                    <a:pt x="5947664" y="4800346"/>
                  </a:lnTo>
                  <a:cubicBezTo>
                    <a:pt x="5907151" y="4890389"/>
                    <a:pt x="5831332" y="4977257"/>
                    <a:pt x="5689346" y="4997704"/>
                  </a:cubicBezTo>
                  <a:cubicBezTo>
                    <a:pt x="5831332" y="5018151"/>
                    <a:pt x="5907151" y="5105020"/>
                    <a:pt x="5947664" y="5195063"/>
                  </a:cubicBezTo>
                  <a:lnTo>
                    <a:pt x="5947664" y="8955405"/>
                  </a:lnTo>
                  <a:lnTo>
                    <a:pt x="277495" y="8955405"/>
                  </a:lnTo>
                  <a:close/>
                </a:path>
              </a:pathLst>
            </a:custGeom>
            <a:solidFill>
              <a:srgbClr val="402206"/>
            </a:solid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67" t="-32171" r="-5377" b="-324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30473" y="656005"/>
            <a:ext cx="15931804" cy="8974990"/>
            <a:chOff x="0" y="0"/>
            <a:chExt cx="4196031" cy="23637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6031" cy="2363783"/>
            </a:xfrm>
            <a:custGeom>
              <a:avLst/>
              <a:gdLst/>
              <a:ahLst/>
              <a:cxnLst/>
              <a:rect r="r" b="b" t="t" l="l"/>
              <a:pathLst>
                <a:path h="2363783" w="4196031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4196031" cy="2468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236009">
            <a:off x="9411186" y="9238151"/>
            <a:ext cx="5873887" cy="5088255"/>
          </a:xfrm>
          <a:custGeom>
            <a:avLst/>
            <a:gdLst/>
            <a:ahLst/>
            <a:cxnLst/>
            <a:rect r="r" b="b" t="t" l="l"/>
            <a:pathLst>
              <a:path h="5088255" w="5873887">
                <a:moveTo>
                  <a:pt x="0" y="0"/>
                </a:moveTo>
                <a:lnTo>
                  <a:pt x="5873888" y="0"/>
                </a:lnTo>
                <a:lnTo>
                  <a:pt x="5873888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434117">
            <a:off x="-1156776" y="-2423587"/>
            <a:ext cx="4725128" cy="4093142"/>
          </a:xfrm>
          <a:custGeom>
            <a:avLst/>
            <a:gdLst/>
            <a:ahLst/>
            <a:cxnLst/>
            <a:rect r="r" b="b" t="t" l="l"/>
            <a:pathLst>
              <a:path h="4093142" w="4725128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924770" y="5143500"/>
            <a:ext cx="3789695" cy="992276"/>
            <a:chOff x="0" y="0"/>
            <a:chExt cx="1073840" cy="2811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3840" cy="281169"/>
            </a:xfrm>
            <a:custGeom>
              <a:avLst/>
              <a:gdLst/>
              <a:ahLst/>
              <a:cxnLst/>
              <a:rect r="r" b="b" t="t" l="l"/>
              <a:pathLst>
                <a:path h="281169" w="1073840">
                  <a:moveTo>
                    <a:pt x="0" y="0"/>
                  </a:moveTo>
                  <a:lnTo>
                    <a:pt x="1073840" y="0"/>
                  </a:lnTo>
                  <a:lnTo>
                    <a:pt x="1073840" y="281169"/>
                  </a:lnTo>
                  <a:lnTo>
                    <a:pt x="0" y="281169"/>
                  </a:lnTo>
                  <a:close/>
                </a:path>
              </a:pathLst>
            </a:custGeom>
            <a:solidFill>
              <a:srgbClr val="40220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04775"/>
              <a:ext cx="1073840" cy="385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2400" spc="240">
                  <a:solidFill>
                    <a:srgbClr val="FFFFFF"/>
                  </a:solidFill>
                  <a:latin typeface="Glacial Indifference"/>
                </a:rPr>
                <a:t>El Feudalismo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665715" y="5143500"/>
            <a:ext cx="2062630" cy="992276"/>
            <a:chOff x="0" y="0"/>
            <a:chExt cx="584462" cy="28116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84462" cy="281169"/>
            </a:xfrm>
            <a:custGeom>
              <a:avLst/>
              <a:gdLst/>
              <a:ahLst/>
              <a:cxnLst/>
              <a:rect r="r" b="b" t="t" l="l"/>
              <a:pathLst>
                <a:path h="281169" w="584462">
                  <a:moveTo>
                    <a:pt x="0" y="0"/>
                  </a:moveTo>
                  <a:lnTo>
                    <a:pt x="584462" y="0"/>
                  </a:lnTo>
                  <a:lnTo>
                    <a:pt x="584462" y="281169"/>
                  </a:lnTo>
                  <a:lnTo>
                    <a:pt x="0" y="281169"/>
                  </a:lnTo>
                  <a:close/>
                </a:path>
              </a:pathLst>
            </a:custGeom>
            <a:solidFill>
              <a:srgbClr val="62381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04775"/>
              <a:ext cx="584462" cy="385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2400" spc="240">
                  <a:solidFill>
                    <a:srgbClr val="FFFFFF"/>
                  </a:solidFill>
                  <a:latin typeface="Glacial Indifference"/>
                </a:rPr>
                <a:t>La sociedad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728344" y="5143500"/>
            <a:ext cx="3336506" cy="992276"/>
            <a:chOff x="0" y="0"/>
            <a:chExt cx="945425" cy="28116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45425" cy="281169"/>
            </a:xfrm>
            <a:custGeom>
              <a:avLst/>
              <a:gdLst/>
              <a:ahLst/>
              <a:cxnLst/>
              <a:rect r="r" b="b" t="t" l="l"/>
              <a:pathLst>
                <a:path h="281169" w="945425">
                  <a:moveTo>
                    <a:pt x="0" y="0"/>
                  </a:moveTo>
                  <a:lnTo>
                    <a:pt x="945425" y="0"/>
                  </a:lnTo>
                  <a:lnTo>
                    <a:pt x="945425" y="281169"/>
                  </a:lnTo>
                  <a:lnTo>
                    <a:pt x="0" y="281169"/>
                  </a:lnTo>
                  <a:close/>
                </a:path>
              </a:pathLst>
            </a:custGeom>
            <a:solidFill>
              <a:srgbClr val="965A21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945425" cy="385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2400" spc="240">
                  <a:solidFill>
                    <a:srgbClr val="FFFFFF"/>
                  </a:solidFill>
                  <a:latin typeface="Glacial Indifference"/>
                </a:rPr>
                <a:t>La Monarquia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1172472" y="5143500"/>
            <a:ext cx="3083909" cy="992276"/>
            <a:chOff x="0" y="0"/>
            <a:chExt cx="873850" cy="28116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73850" cy="281169"/>
            </a:xfrm>
            <a:custGeom>
              <a:avLst/>
              <a:gdLst/>
              <a:ahLst/>
              <a:cxnLst/>
              <a:rect r="r" b="b" t="t" l="l"/>
              <a:pathLst>
                <a:path h="281169" w="873850">
                  <a:moveTo>
                    <a:pt x="0" y="0"/>
                  </a:moveTo>
                  <a:lnTo>
                    <a:pt x="873850" y="0"/>
                  </a:lnTo>
                  <a:lnTo>
                    <a:pt x="873850" y="281169"/>
                  </a:lnTo>
                  <a:lnTo>
                    <a:pt x="0" y="281169"/>
                  </a:lnTo>
                  <a:close/>
                </a:path>
              </a:pathLst>
            </a:custGeom>
            <a:solidFill>
              <a:srgbClr val="D48438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04775"/>
              <a:ext cx="873850" cy="385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2400" spc="240">
                  <a:solidFill>
                    <a:srgbClr val="FFFFFF"/>
                  </a:solidFill>
                  <a:latin typeface="Glacial Indifference"/>
                </a:rPr>
                <a:t>El Feudo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364003" y="5143500"/>
            <a:ext cx="2177352" cy="992276"/>
            <a:chOff x="0" y="0"/>
            <a:chExt cx="616970" cy="28116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16970" cy="281169"/>
            </a:xfrm>
            <a:custGeom>
              <a:avLst/>
              <a:gdLst/>
              <a:ahLst/>
              <a:cxnLst/>
              <a:rect r="r" b="b" t="t" l="l"/>
              <a:pathLst>
                <a:path h="281169" w="616970">
                  <a:moveTo>
                    <a:pt x="0" y="0"/>
                  </a:moveTo>
                  <a:lnTo>
                    <a:pt x="616970" y="0"/>
                  </a:lnTo>
                  <a:lnTo>
                    <a:pt x="616970" y="281169"/>
                  </a:lnTo>
                  <a:lnTo>
                    <a:pt x="0" y="281169"/>
                  </a:lnTo>
                  <a:close/>
                </a:path>
              </a:pathLst>
            </a:custGeom>
            <a:solidFill>
              <a:srgbClr val="FFC38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04775"/>
              <a:ext cx="616970" cy="385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2400" spc="240">
                  <a:solidFill>
                    <a:srgbClr val="FFFFFF"/>
                  </a:solidFill>
                  <a:latin typeface="Glacial Indifference"/>
                </a:rPr>
                <a:t>Tareas Agricolas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924770" y="7084669"/>
            <a:ext cx="3086100" cy="1143200"/>
            <a:chOff x="0" y="0"/>
            <a:chExt cx="812800" cy="30109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301090"/>
            </a:xfrm>
            <a:custGeom>
              <a:avLst/>
              <a:gdLst/>
              <a:ahLst/>
              <a:cxnLst/>
              <a:rect r="r" b="b" t="t" l="l"/>
              <a:pathLst>
                <a:path h="30109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01090"/>
                  </a:lnTo>
                  <a:lnTo>
                    <a:pt x="0" y="301090"/>
                  </a:lnTo>
                  <a:close/>
                </a:path>
              </a:pathLst>
            </a:custGeom>
            <a:solidFill>
              <a:srgbClr val="965A21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04775"/>
              <a:ext cx="812800" cy="405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2400" spc="240">
                  <a:solidFill>
                    <a:srgbClr val="FFFFFF"/>
                  </a:solidFill>
                  <a:latin typeface="Glacial Indifference"/>
                </a:rPr>
                <a:t>Arte Románico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4550656" y="2176142"/>
            <a:ext cx="9091437" cy="1007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</a:rPr>
              <a:t>INDICE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67" t="-32171" r="-5377" b="-324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30473" y="656005"/>
            <a:ext cx="15931804" cy="8974990"/>
            <a:chOff x="0" y="0"/>
            <a:chExt cx="4196031" cy="23637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6031" cy="2363783"/>
            </a:xfrm>
            <a:custGeom>
              <a:avLst/>
              <a:gdLst/>
              <a:ahLst/>
              <a:cxnLst/>
              <a:rect r="r" b="b" t="t" l="l"/>
              <a:pathLst>
                <a:path h="2363783" w="4196031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4196031" cy="2468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236009">
            <a:off x="9311605" y="9453777"/>
            <a:ext cx="5873887" cy="5088255"/>
          </a:xfrm>
          <a:custGeom>
            <a:avLst/>
            <a:gdLst/>
            <a:ahLst/>
            <a:cxnLst/>
            <a:rect r="r" b="b" t="t" l="l"/>
            <a:pathLst>
              <a:path h="5088255" w="5873887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434117">
            <a:off x="-1156776" y="-2423587"/>
            <a:ext cx="4725128" cy="4093142"/>
          </a:xfrm>
          <a:custGeom>
            <a:avLst/>
            <a:gdLst/>
            <a:ahLst/>
            <a:cxnLst/>
            <a:rect r="r" b="b" t="t" l="l"/>
            <a:pathLst>
              <a:path h="4093142" w="4725128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24659" y="3069445"/>
            <a:ext cx="2415855" cy="6116089"/>
          </a:xfrm>
          <a:custGeom>
            <a:avLst/>
            <a:gdLst/>
            <a:ahLst/>
            <a:cxnLst/>
            <a:rect r="r" b="b" t="t" l="l"/>
            <a:pathLst>
              <a:path h="6116089" w="2415855">
                <a:moveTo>
                  <a:pt x="0" y="0"/>
                </a:moveTo>
                <a:lnTo>
                  <a:pt x="2415855" y="0"/>
                </a:lnTo>
                <a:lnTo>
                  <a:pt x="2415855" y="6116089"/>
                </a:lnTo>
                <a:lnTo>
                  <a:pt x="0" y="61160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84685" y="943970"/>
            <a:ext cx="2631571" cy="3485525"/>
          </a:xfrm>
          <a:custGeom>
            <a:avLst/>
            <a:gdLst/>
            <a:ahLst/>
            <a:cxnLst/>
            <a:rect r="r" b="b" t="t" l="l"/>
            <a:pathLst>
              <a:path h="3485525" w="2631571">
                <a:moveTo>
                  <a:pt x="0" y="0"/>
                </a:moveTo>
                <a:lnTo>
                  <a:pt x="2631571" y="0"/>
                </a:lnTo>
                <a:lnTo>
                  <a:pt x="2631571" y="3485526"/>
                </a:lnTo>
                <a:lnTo>
                  <a:pt x="0" y="34855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492960" y="3239214"/>
            <a:ext cx="5206829" cy="1007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</a:rPr>
              <a:t>El Feudalismo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217394" y="4236319"/>
            <a:ext cx="6463625" cy="303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212"/>
              </a:lnSpc>
            </a:pPr>
            <a:r>
              <a:rPr lang="en-US" sz="1580">
                <a:solidFill>
                  <a:srgbClr val="402206"/>
                </a:solidFill>
                <a:latin typeface="Glacial Indifference"/>
              </a:rPr>
              <a:t>Tras la descomposición del Imperio carolingio (siglo IX) se extendió por Europa</a:t>
            </a:r>
          </a:p>
          <a:p>
            <a:pPr algn="just">
              <a:lnSpc>
                <a:spcPts val="2212"/>
              </a:lnSpc>
            </a:pPr>
            <a:r>
              <a:rPr lang="en-US" sz="1580">
                <a:solidFill>
                  <a:srgbClr val="402206"/>
                </a:solidFill>
                <a:latin typeface="Glacial Indifference"/>
              </a:rPr>
              <a:t>Occidental una nueva manera de organizar y gobernar la sociedad: el feudalismo.</a:t>
            </a:r>
          </a:p>
          <a:p>
            <a:pPr algn="just">
              <a:lnSpc>
                <a:spcPts val="2212"/>
              </a:lnSpc>
            </a:pPr>
            <a:r>
              <a:rPr lang="en-US" sz="1580">
                <a:solidFill>
                  <a:srgbClr val="402206"/>
                </a:solidFill>
                <a:latin typeface="Glacial Indifference"/>
              </a:rPr>
              <a:t>Los monarcas delegaron parte de su poder a los nobles, que se convirtieron en sus</a:t>
            </a:r>
          </a:p>
          <a:p>
            <a:pPr algn="just">
              <a:lnSpc>
                <a:spcPts val="2212"/>
              </a:lnSpc>
            </a:pPr>
            <a:r>
              <a:rPr lang="en-US" sz="1580">
                <a:solidFill>
                  <a:srgbClr val="402206"/>
                </a:solidFill>
                <a:latin typeface="Glacial Indifference"/>
              </a:rPr>
              <a:t>vasallos. A cambio de fidelidad y ayuda militar, los nobles recibían un territorio (feudo)</a:t>
            </a:r>
          </a:p>
          <a:p>
            <a:pPr algn="just">
              <a:lnSpc>
                <a:spcPts val="2212"/>
              </a:lnSpc>
            </a:pPr>
            <a:r>
              <a:rPr lang="en-US" sz="1580">
                <a:solidFill>
                  <a:srgbClr val="402206"/>
                </a:solidFill>
                <a:latin typeface="Glacial Indifference"/>
              </a:rPr>
              <a:t>y se convertían en señores feudales. Para poner en cultivo estas tierras, acogieron en</a:t>
            </a:r>
          </a:p>
          <a:p>
            <a:pPr algn="just">
              <a:lnSpc>
                <a:spcPts val="2212"/>
              </a:lnSpc>
            </a:pPr>
            <a:r>
              <a:rPr lang="en-US" sz="1580">
                <a:solidFill>
                  <a:srgbClr val="402206"/>
                </a:solidFill>
                <a:latin typeface="Glacial Indifference"/>
              </a:rPr>
              <a:t>ellas a campesinos, que a menudo se convirtieron en siervos.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67" t="-32171" r="-5377" b="-324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656005"/>
            <a:ext cx="15931804" cy="8974990"/>
            <a:chOff x="0" y="0"/>
            <a:chExt cx="4196031" cy="23637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6031" cy="2363783"/>
            </a:xfrm>
            <a:custGeom>
              <a:avLst/>
              <a:gdLst/>
              <a:ahLst/>
              <a:cxnLst/>
              <a:rect r="r" b="b" t="t" l="l"/>
              <a:pathLst>
                <a:path h="2363783" w="4196031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4196031" cy="2468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236009">
            <a:off x="9311605" y="9453777"/>
            <a:ext cx="5873887" cy="5088255"/>
          </a:xfrm>
          <a:custGeom>
            <a:avLst/>
            <a:gdLst/>
            <a:ahLst/>
            <a:cxnLst/>
            <a:rect r="r" b="b" t="t" l="l"/>
            <a:pathLst>
              <a:path h="5088255" w="5873887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434117">
            <a:off x="-1156776" y="-2423587"/>
            <a:ext cx="4725128" cy="4093142"/>
          </a:xfrm>
          <a:custGeom>
            <a:avLst/>
            <a:gdLst/>
            <a:ahLst/>
            <a:cxnLst/>
            <a:rect r="r" b="b" t="t" l="l"/>
            <a:pathLst>
              <a:path h="4093142" w="4725128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05788" y="1957102"/>
            <a:ext cx="2304079" cy="3279828"/>
          </a:xfrm>
          <a:custGeom>
            <a:avLst/>
            <a:gdLst/>
            <a:ahLst/>
            <a:cxnLst/>
            <a:rect r="r" b="b" t="t" l="l"/>
            <a:pathLst>
              <a:path h="3279828" w="2304079">
                <a:moveTo>
                  <a:pt x="0" y="0"/>
                </a:moveTo>
                <a:lnTo>
                  <a:pt x="2304079" y="0"/>
                </a:lnTo>
                <a:lnTo>
                  <a:pt x="2304079" y="3279828"/>
                </a:lnTo>
                <a:lnTo>
                  <a:pt x="0" y="32798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82419" y="1957102"/>
            <a:ext cx="1757051" cy="3279828"/>
          </a:xfrm>
          <a:custGeom>
            <a:avLst/>
            <a:gdLst/>
            <a:ahLst/>
            <a:cxnLst/>
            <a:rect r="r" b="b" t="t" l="l"/>
            <a:pathLst>
              <a:path h="3279828" w="1757051">
                <a:moveTo>
                  <a:pt x="0" y="0"/>
                </a:moveTo>
                <a:lnTo>
                  <a:pt x="1757051" y="0"/>
                </a:lnTo>
                <a:lnTo>
                  <a:pt x="1757051" y="3279828"/>
                </a:lnTo>
                <a:lnTo>
                  <a:pt x="0" y="32798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724320" y="1957102"/>
            <a:ext cx="1439025" cy="3279828"/>
          </a:xfrm>
          <a:custGeom>
            <a:avLst/>
            <a:gdLst/>
            <a:ahLst/>
            <a:cxnLst/>
            <a:rect r="r" b="b" t="t" l="l"/>
            <a:pathLst>
              <a:path h="3279828" w="1439025">
                <a:moveTo>
                  <a:pt x="0" y="0"/>
                </a:moveTo>
                <a:lnTo>
                  <a:pt x="1439024" y="0"/>
                </a:lnTo>
                <a:lnTo>
                  <a:pt x="1439024" y="3279828"/>
                </a:lnTo>
                <a:lnTo>
                  <a:pt x="0" y="32798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30473" y="836980"/>
            <a:ext cx="5863941" cy="1120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205"/>
              </a:lnSpc>
            </a:pPr>
            <a:r>
              <a:rPr lang="en-US" sz="8547">
                <a:solidFill>
                  <a:srgbClr val="402206"/>
                </a:solidFill>
                <a:latin typeface="Londrina Solid"/>
              </a:rPr>
              <a:t>Sociedad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58545" y="2044454"/>
            <a:ext cx="9601959" cy="5598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La sociedad feudal era desigual. En su cúspide se hallaba la monarquía, y sus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súbditos se agrupaban en dos grupos: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Los privilegiados estaban constituidos por dos estamentos: la nobleza y el clero.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Ambos eran una minoría y poseían la mayor parte de la tierra, no trabajaban, no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pagaban impuestos y ostentaban los altos cargos del reino.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Los nobles se dedicaban a proteger a militarmente a la sociedad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El clero se encargaba de rezar por todos y se dividía en: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Clero secular: compuesto por sacerdotes, párrocos, obispos y cardenales.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Clero regular: integrado por monjes y monjas dedicados a la oración. Vivían en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monasterios o conventos y se regían por una regla, un conjunto de normas que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determinaban cómo tenían que vivir los monjes y las monjas</a:t>
            </a:r>
          </a:p>
          <a:p>
            <a:pPr>
              <a:lnSpc>
                <a:spcPts val="2507"/>
              </a:lnSpc>
            </a:pP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Los no privilegiados eran el tercer estamento y eran la mayoría de la población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(campesinos y artesanos): tenían como función mantener a los privilegiados; carecían de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derechos y tenían que pagar impuestos al rey y a sus señores. Dentro de este grupo están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los siervos y villanos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Dentro de estén grupo están los villanos, eran personas libres que podían vivir donde</a:t>
            </a:r>
          </a:p>
          <a:p>
            <a:pPr>
              <a:lnSpc>
                <a:spcPts val="2507"/>
              </a:lnSpc>
            </a:pPr>
            <a:r>
              <a:rPr lang="en-US" sz="1791">
                <a:solidFill>
                  <a:srgbClr val="402206"/>
                </a:solidFill>
                <a:latin typeface="Glacial Indifference"/>
              </a:rPr>
              <a:t>quisiera e incluso marcharse del feudo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67" t="-32171" r="-5377" b="-324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30473" y="656005"/>
            <a:ext cx="15931804" cy="8974990"/>
            <a:chOff x="0" y="0"/>
            <a:chExt cx="4196031" cy="23637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6031" cy="2363783"/>
            </a:xfrm>
            <a:custGeom>
              <a:avLst/>
              <a:gdLst/>
              <a:ahLst/>
              <a:cxnLst/>
              <a:rect r="r" b="b" t="t" l="l"/>
              <a:pathLst>
                <a:path h="2363783" w="4196031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4196031" cy="2468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130473" y="2424319"/>
            <a:ext cx="6284072" cy="5445637"/>
          </a:xfrm>
          <a:custGeom>
            <a:avLst/>
            <a:gdLst/>
            <a:ahLst/>
            <a:cxnLst/>
            <a:rect r="r" b="b" t="t" l="l"/>
            <a:pathLst>
              <a:path h="5445637" w="6284072">
                <a:moveTo>
                  <a:pt x="0" y="0"/>
                </a:moveTo>
                <a:lnTo>
                  <a:pt x="6284072" y="0"/>
                </a:lnTo>
                <a:lnTo>
                  <a:pt x="6284072" y="5445637"/>
                </a:lnTo>
                <a:lnTo>
                  <a:pt x="0" y="54456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487145" y="1476832"/>
            <a:ext cx="8291470" cy="7936620"/>
            <a:chOff x="0" y="0"/>
            <a:chExt cx="1484171" cy="142065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84171" cy="1420653"/>
            </a:xfrm>
            <a:custGeom>
              <a:avLst/>
              <a:gdLst/>
              <a:ahLst/>
              <a:cxnLst/>
              <a:rect r="r" b="b" t="t" l="l"/>
              <a:pathLst>
                <a:path h="1420653" w="1484171">
                  <a:moveTo>
                    <a:pt x="742085" y="0"/>
                  </a:moveTo>
                  <a:cubicBezTo>
                    <a:pt x="332243" y="0"/>
                    <a:pt x="0" y="318024"/>
                    <a:pt x="0" y="710326"/>
                  </a:cubicBezTo>
                  <a:cubicBezTo>
                    <a:pt x="0" y="1102629"/>
                    <a:pt x="332243" y="1420653"/>
                    <a:pt x="742085" y="1420653"/>
                  </a:cubicBezTo>
                  <a:cubicBezTo>
                    <a:pt x="1151928" y="1420653"/>
                    <a:pt x="1484171" y="1102629"/>
                    <a:pt x="1484171" y="710326"/>
                  </a:cubicBezTo>
                  <a:cubicBezTo>
                    <a:pt x="1484171" y="318024"/>
                    <a:pt x="1151928" y="0"/>
                    <a:pt x="742085" y="0"/>
                  </a:cubicBezTo>
                  <a:close/>
                </a:path>
              </a:pathLst>
            </a:custGeom>
            <a:solidFill>
              <a:srgbClr val="402206">
                <a:alpha val="4706"/>
              </a:srgbClr>
            </a:solidFill>
            <a:ln w="38100" cap="sq">
              <a:solidFill>
                <a:srgbClr val="402206">
                  <a:alpha val="4706"/>
                </a:srgbClr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139141" y="28411"/>
              <a:ext cx="1205889" cy="12590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236009">
            <a:off x="9311605" y="9453777"/>
            <a:ext cx="5873887" cy="5088255"/>
          </a:xfrm>
          <a:custGeom>
            <a:avLst/>
            <a:gdLst/>
            <a:ahLst/>
            <a:cxnLst/>
            <a:rect r="r" b="b" t="t" l="l"/>
            <a:pathLst>
              <a:path h="5088255" w="5873887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6842" t="0" r="-36842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9434117">
            <a:off x="-1156776" y="-2423587"/>
            <a:ext cx="4725128" cy="4093142"/>
          </a:xfrm>
          <a:custGeom>
            <a:avLst/>
            <a:gdLst/>
            <a:ahLst/>
            <a:cxnLst/>
            <a:rect r="r" b="b" t="t" l="l"/>
            <a:pathLst>
              <a:path h="4093142" w="4725128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6842" t="0" r="-36842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30473" y="1059202"/>
            <a:ext cx="5206829" cy="1006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</a:rPr>
              <a:t>Monarquía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59353" y="2252578"/>
            <a:ext cx="6457442" cy="6337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94"/>
              </a:lnSpc>
            </a:pPr>
            <a:r>
              <a:rPr lang="en-US" sz="2282">
                <a:solidFill>
                  <a:srgbClr val="402206"/>
                </a:solidFill>
                <a:latin typeface="Glacial Indifference"/>
              </a:rPr>
              <a:t>El rey se situaba en la cima de la sociedad. Tenía un carácter sagrado y se le</a:t>
            </a:r>
          </a:p>
          <a:p>
            <a:pPr>
              <a:lnSpc>
                <a:spcPts val="3194"/>
              </a:lnSpc>
            </a:pPr>
            <a:r>
              <a:rPr lang="en-US" sz="2282">
                <a:solidFill>
                  <a:srgbClr val="402206"/>
                </a:solidFill>
                <a:latin typeface="Glacial Indifference"/>
              </a:rPr>
              <a:t>consideraba elegido por Dios El cargo era hereditario</a:t>
            </a:r>
          </a:p>
          <a:p>
            <a:pPr>
              <a:lnSpc>
                <a:spcPts val="3194"/>
              </a:lnSpc>
            </a:pPr>
            <a:r>
              <a:rPr lang="en-US" sz="2282">
                <a:solidFill>
                  <a:srgbClr val="402206"/>
                </a:solidFill>
                <a:latin typeface="Glacial Indifference"/>
              </a:rPr>
              <a:t>Los poderes del rey</a:t>
            </a:r>
          </a:p>
          <a:p>
            <a:pPr>
              <a:lnSpc>
                <a:spcPts val="3194"/>
              </a:lnSpc>
            </a:pPr>
            <a:r>
              <a:rPr lang="en-US" sz="2282">
                <a:solidFill>
                  <a:srgbClr val="402206"/>
                </a:solidFill>
                <a:latin typeface="Glacial Indifference"/>
              </a:rPr>
              <a:t>El monarca compartía el gobierno con la gran nobleza (condes, duques y marqueses)</a:t>
            </a:r>
          </a:p>
          <a:p>
            <a:pPr>
              <a:lnSpc>
                <a:spcPts val="3194"/>
              </a:lnSpc>
            </a:pPr>
            <a:r>
              <a:rPr lang="en-US" sz="2282">
                <a:solidFill>
                  <a:srgbClr val="402206"/>
                </a:solidFill>
                <a:latin typeface="Glacial Indifference"/>
              </a:rPr>
              <a:t>y las autoridades religiosas (obispos y abades). Tenía atribuciones exclusivas, como</a:t>
            </a:r>
          </a:p>
          <a:p>
            <a:pPr>
              <a:lnSpc>
                <a:spcPts val="3194"/>
              </a:lnSpc>
            </a:pPr>
            <a:r>
              <a:rPr lang="en-US" sz="2282">
                <a:solidFill>
                  <a:srgbClr val="402206"/>
                </a:solidFill>
                <a:latin typeface="Glacial Indifference"/>
              </a:rPr>
              <a:t>dirigir las campañas militares, recaudar impuestos y ejercer de juez supremo</a:t>
            </a:r>
          </a:p>
          <a:p>
            <a:pPr>
              <a:lnSpc>
                <a:spcPts val="3194"/>
              </a:lnSpc>
            </a:pPr>
            <a:r>
              <a:rPr lang="en-US" sz="2282">
                <a:solidFill>
                  <a:srgbClr val="402206"/>
                </a:solidFill>
                <a:latin typeface="Glacial Indifference"/>
              </a:rPr>
              <a:t>Para gobernar, el rey contaba con la ayuda de la Curia o Consejo Real, formada por</a:t>
            </a:r>
          </a:p>
          <a:p>
            <a:pPr>
              <a:lnSpc>
                <a:spcPts val="3194"/>
              </a:lnSpc>
            </a:pPr>
            <a:r>
              <a:rPr lang="en-US" sz="2282">
                <a:solidFill>
                  <a:srgbClr val="402206"/>
                </a:solidFill>
                <a:latin typeface="Glacial Indifference"/>
              </a:rPr>
              <a:t>un grupo de notables (obispos, abades, condes, duques y marqueses), que le aconsejaban</a:t>
            </a:r>
          </a:p>
          <a:p>
            <a:pPr>
              <a:lnSpc>
                <a:spcPts val="3194"/>
              </a:lnSpc>
            </a:pPr>
            <a:r>
              <a:rPr lang="en-US" sz="2282">
                <a:solidFill>
                  <a:srgbClr val="402206"/>
                </a:solidFill>
                <a:latin typeface="Glacial Indifference"/>
              </a:rPr>
              <a:t>a la hora de tomar decisiones.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67" t="-32171" r="-5377" b="-324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3302" y="759048"/>
            <a:ext cx="15931804" cy="8974990"/>
            <a:chOff x="0" y="0"/>
            <a:chExt cx="4196031" cy="23637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6031" cy="2363783"/>
            </a:xfrm>
            <a:custGeom>
              <a:avLst/>
              <a:gdLst/>
              <a:ahLst/>
              <a:cxnLst/>
              <a:rect r="r" b="b" t="t" l="l"/>
              <a:pathLst>
                <a:path h="2363783" w="4196031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4196031" cy="2468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236009">
            <a:off x="9311605" y="9453777"/>
            <a:ext cx="5873887" cy="5088255"/>
          </a:xfrm>
          <a:custGeom>
            <a:avLst/>
            <a:gdLst/>
            <a:ahLst/>
            <a:cxnLst/>
            <a:rect r="r" b="b" t="t" l="l"/>
            <a:pathLst>
              <a:path h="5088255" w="5873887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434117">
            <a:off x="-1156776" y="-2423587"/>
            <a:ext cx="4725128" cy="4093142"/>
          </a:xfrm>
          <a:custGeom>
            <a:avLst/>
            <a:gdLst/>
            <a:ahLst/>
            <a:cxnLst/>
            <a:rect r="r" b="b" t="t" l="l"/>
            <a:pathLst>
              <a:path h="4093142" w="4725128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23302" y="2809252"/>
            <a:ext cx="5247030" cy="2813720"/>
          </a:xfrm>
          <a:custGeom>
            <a:avLst/>
            <a:gdLst/>
            <a:ahLst/>
            <a:cxnLst/>
            <a:rect r="r" b="b" t="t" l="l"/>
            <a:pathLst>
              <a:path h="2813720" w="5247030">
                <a:moveTo>
                  <a:pt x="0" y="0"/>
                </a:moveTo>
                <a:lnTo>
                  <a:pt x="5247030" y="0"/>
                </a:lnTo>
                <a:lnTo>
                  <a:pt x="5247030" y="2813720"/>
                </a:lnTo>
                <a:lnTo>
                  <a:pt x="0" y="28137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854780" y="8159511"/>
            <a:ext cx="4077249" cy="204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01"/>
              </a:lnSpc>
            </a:pPr>
            <a:r>
              <a:rPr lang="en-US" sz="1215">
                <a:solidFill>
                  <a:srgbClr val="402206"/>
                </a:solidFill>
                <a:latin typeface="Glacial Indifference"/>
              </a:rPr>
              <a:t>Description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275730" y="981075"/>
            <a:ext cx="9339413" cy="8544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En la Edad Media, la mayor parte de la tierra estaba en manos de los privilegiados,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nobles o clero, y formaban un feudo o señorío.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El feudo no era una propiedad privada, sino una propiedad vinculada. Eso significa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que el señor tenía el derecho de explotarla para sacar beneficios de la tierra y podía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transmitirla en herencia a sus descendientes, pero no podía comprarse ni venderse.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Los señores vivían de las rentas señoriales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Las tierras bajo el dominio de un señor constituían el señorío territorial. En ellas se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distinguían dos partes: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La reserva del señor, tierras explotadas por el señor a través de sus siervos El señor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feudal tenía autoridad plena en sus tierras y podía implantar órdenes, juzgar a los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campesinos de su feudo, dictar sentencias, crear impuestos por algunos servicios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(puentes, derecho de caza, etc.) e imponer multas.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Los mansos, parcelas que el señor cedía a los siervos que las cultivaban a cambio del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pago de unas rentas. Por ello, los campesinos estaban obligados a trabajar unos días al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año en la reserva del señor (prestaciones personales), entregarle una parte de la cosecha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(censo) y contribuir al sostenimiento del castillo y de los servicios comunitarios.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También pagaban al señor por utilizar el horno, el molino, la herrería, la prensa y otros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servicios (derechos de monopolio).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Los siervos y las siervas trabajaban las tierras de un señor y no tenían libertad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personal. No podían abandonar las tierras, ni casarse, ni dejar herencia sin permiso del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señor.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También están los villanos, eran personas libres que podían vivir donde quisiera e</a:t>
            </a:r>
          </a:p>
          <a:p>
            <a:pPr>
              <a:lnSpc>
                <a:spcPts val="2753"/>
              </a:lnSpc>
            </a:pPr>
            <a:r>
              <a:rPr lang="en-US" sz="1966">
                <a:solidFill>
                  <a:srgbClr val="402206"/>
                </a:solidFill>
                <a:latin typeface="Glacial Indifference"/>
              </a:rPr>
              <a:t>incluso marcharse del feudo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752889"/>
            <a:ext cx="6098195" cy="344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98"/>
              </a:lnSpc>
            </a:pPr>
            <a:r>
              <a:rPr lang="en-US" sz="1998">
                <a:solidFill>
                  <a:srgbClr val="402206"/>
                </a:solidFill>
                <a:latin typeface="Glacial Indifference Bold"/>
              </a:rPr>
              <a:t>EL FEUDO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67" t="-32171" r="-5377" b="-324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30473" y="656005"/>
            <a:ext cx="15931804" cy="8974990"/>
            <a:chOff x="0" y="0"/>
            <a:chExt cx="4196031" cy="23637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6031" cy="2363783"/>
            </a:xfrm>
            <a:custGeom>
              <a:avLst/>
              <a:gdLst/>
              <a:ahLst/>
              <a:cxnLst/>
              <a:rect r="r" b="b" t="t" l="l"/>
              <a:pathLst>
                <a:path h="2363783" w="4196031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4196031" cy="2468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236009">
            <a:off x="9311605" y="9453777"/>
            <a:ext cx="5873887" cy="5088255"/>
          </a:xfrm>
          <a:custGeom>
            <a:avLst/>
            <a:gdLst/>
            <a:ahLst/>
            <a:cxnLst/>
            <a:rect r="r" b="b" t="t" l="l"/>
            <a:pathLst>
              <a:path h="5088255" w="5873887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434117">
            <a:off x="-1156776" y="-2423587"/>
            <a:ext cx="4725128" cy="4093142"/>
          </a:xfrm>
          <a:custGeom>
            <a:avLst/>
            <a:gdLst/>
            <a:ahLst/>
            <a:cxnLst/>
            <a:rect r="r" b="b" t="t" l="l"/>
            <a:pathLst>
              <a:path h="4093142" w="4725128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945070" y="4473602"/>
            <a:ext cx="2297875" cy="4114800"/>
          </a:xfrm>
          <a:custGeom>
            <a:avLst/>
            <a:gdLst/>
            <a:ahLst/>
            <a:cxnLst/>
            <a:rect r="r" b="b" t="t" l="l"/>
            <a:pathLst>
              <a:path h="4114800" w="2297875">
                <a:moveTo>
                  <a:pt x="0" y="0"/>
                </a:moveTo>
                <a:lnTo>
                  <a:pt x="2297876" y="0"/>
                </a:lnTo>
                <a:lnTo>
                  <a:pt x="22978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622434" y="1412856"/>
            <a:ext cx="3626115" cy="5778669"/>
          </a:xfrm>
          <a:custGeom>
            <a:avLst/>
            <a:gdLst/>
            <a:ahLst/>
            <a:cxnLst/>
            <a:rect r="r" b="b" t="t" l="l"/>
            <a:pathLst>
              <a:path h="5778669" w="3626115">
                <a:moveTo>
                  <a:pt x="0" y="0"/>
                </a:moveTo>
                <a:lnTo>
                  <a:pt x="3626115" y="0"/>
                </a:lnTo>
                <a:lnTo>
                  <a:pt x="3626115" y="5778669"/>
                </a:lnTo>
                <a:lnTo>
                  <a:pt x="0" y="57786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127401" y="3448672"/>
            <a:ext cx="5206829" cy="1948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</a:rPr>
              <a:t>Tareas Agricolas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27401" y="5721307"/>
            <a:ext cx="4243844" cy="2736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54"/>
              </a:lnSpc>
            </a:pPr>
            <a:r>
              <a:rPr lang="en-US" sz="1753">
                <a:solidFill>
                  <a:srgbClr val="402206"/>
                </a:solidFill>
                <a:latin typeface="Glacial Indifference"/>
              </a:rPr>
              <a:t>Las técnicas e instrumentos agrícolas eran rudimentarios, y los rendimientos, bajos.</a:t>
            </a:r>
          </a:p>
          <a:p>
            <a:pPr>
              <a:lnSpc>
                <a:spcPts val="2454"/>
              </a:lnSpc>
            </a:pPr>
            <a:r>
              <a:rPr lang="en-US" sz="1753">
                <a:solidFill>
                  <a:srgbClr val="402206"/>
                </a:solidFill>
                <a:latin typeface="Glacial Indifference"/>
              </a:rPr>
              <a:t>Para no agotar la tierra se practicaba la rotación, primero bienal, y más adelante</a:t>
            </a:r>
          </a:p>
          <a:p>
            <a:pPr>
              <a:lnSpc>
                <a:spcPts val="2454"/>
              </a:lnSpc>
            </a:pPr>
            <a:r>
              <a:rPr lang="en-US" sz="1753">
                <a:solidFill>
                  <a:srgbClr val="402206"/>
                </a:solidFill>
                <a:latin typeface="Glacial Indifference"/>
              </a:rPr>
              <a:t>trienal. En ambos casos, una parte de la tierra se dejaba en reposo, es decir, en barbecho,</a:t>
            </a:r>
          </a:p>
          <a:p>
            <a:pPr>
              <a:lnSpc>
                <a:spcPts val="2454"/>
              </a:lnSpc>
            </a:pPr>
            <a:r>
              <a:rPr lang="en-US" sz="1753">
                <a:solidFill>
                  <a:srgbClr val="402206"/>
                </a:solidFill>
                <a:latin typeface="Glacial Indifference"/>
              </a:rPr>
              <a:t>que consistía en dejar una parcela sin cultivar para que el suelo se recupere.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67" t="-32171" r="-5377" b="-324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30473" y="656005"/>
            <a:ext cx="15931804" cy="8974990"/>
            <a:chOff x="0" y="0"/>
            <a:chExt cx="4196031" cy="23637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6031" cy="2363783"/>
            </a:xfrm>
            <a:custGeom>
              <a:avLst/>
              <a:gdLst/>
              <a:ahLst/>
              <a:cxnLst/>
              <a:rect r="r" b="b" t="t" l="l"/>
              <a:pathLst>
                <a:path h="2363783" w="4196031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4196031" cy="2468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236009">
            <a:off x="9311605" y="9453777"/>
            <a:ext cx="5873887" cy="5088255"/>
          </a:xfrm>
          <a:custGeom>
            <a:avLst/>
            <a:gdLst/>
            <a:ahLst/>
            <a:cxnLst/>
            <a:rect r="r" b="b" t="t" l="l"/>
            <a:pathLst>
              <a:path h="5088255" w="5873887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434117">
            <a:off x="-1156776" y="-2423587"/>
            <a:ext cx="4725128" cy="4093142"/>
          </a:xfrm>
          <a:custGeom>
            <a:avLst/>
            <a:gdLst/>
            <a:ahLst/>
            <a:cxnLst/>
            <a:rect r="r" b="b" t="t" l="l"/>
            <a:pathLst>
              <a:path h="4093142" w="4725128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9202" y="448110"/>
            <a:ext cx="4609541" cy="3353441"/>
          </a:xfrm>
          <a:custGeom>
            <a:avLst/>
            <a:gdLst/>
            <a:ahLst/>
            <a:cxnLst/>
            <a:rect r="r" b="b" t="t" l="l"/>
            <a:pathLst>
              <a:path h="3353441" w="4609541">
                <a:moveTo>
                  <a:pt x="0" y="0"/>
                </a:moveTo>
                <a:lnTo>
                  <a:pt x="4609541" y="0"/>
                </a:lnTo>
                <a:lnTo>
                  <a:pt x="4609541" y="3353441"/>
                </a:lnTo>
                <a:lnTo>
                  <a:pt x="0" y="33534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4809" y="3633302"/>
            <a:ext cx="3144079" cy="5207584"/>
          </a:xfrm>
          <a:custGeom>
            <a:avLst/>
            <a:gdLst/>
            <a:ahLst/>
            <a:cxnLst/>
            <a:rect r="r" b="b" t="t" l="l"/>
            <a:pathLst>
              <a:path h="5207584" w="3144079">
                <a:moveTo>
                  <a:pt x="0" y="0"/>
                </a:moveTo>
                <a:lnTo>
                  <a:pt x="3144078" y="0"/>
                </a:lnTo>
                <a:lnTo>
                  <a:pt x="3144078" y="5207584"/>
                </a:lnTo>
                <a:lnTo>
                  <a:pt x="0" y="52075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05788" y="941291"/>
            <a:ext cx="5206829" cy="1948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</a:rPr>
              <a:t>Arte Románico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27401" y="5593700"/>
            <a:ext cx="5572347" cy="298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54"/>
              </a:lnSpc>
            </a:pPr>
            <a:r>
              <a:rPr lang="en-US" sz="1753">
                <a:solidFill>
                  <a:srgbClr val="402206"/>
                </a:solidFill>
                <a:latin typeface="Glacial Indifference"/>
              </a:rPr>
              <a:t>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937875" y="608380"/>
            <a:ext cx="9025885" cy="8936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Se da ese nombre al arte cristiano occidental desarrollado durante los siglos XI y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XII d.C.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Recibe el nombre de Románico por dos motivos: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1.- por coincidir su nacimiento con la aparición de las lenguas románicas o romances.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2.- por alusión a la arquitectura romana, en la que se suponía que se había inspirado.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Los principales edificios que construyen son iglesias.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Arquitectura románica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La arquitectura románica se caracteriza por: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Los elementos arquitectónicos que destacan en el estilo Románico son: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planta de cruz latina en las iglesias y con tres o cinco naves y crucero (  donde se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cruzan las dos naves). En la entrada se alza dos torres.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muros gruesos y con pocos vanos 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arco de medio punto 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cubierta de bóveda de cañón y/o de arista 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pilar compuesto y contrafuertes 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cúpula sobre trompas en el interior y torre al exterior (cimborrio) 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ábsides semicirculares 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capiteles decorados 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Escultura románica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La escultura se caracteriza por: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Carácter didáctico ya que como la mayoría de la población no sabía leer, las imágenes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fueron libros donde los cristianos podían leer y aprender sobre la religión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Cierta rigidez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Los personajes se ordenan de forma jerárquica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 Falta de expresión (a veces, exagerada)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  Simetría en el plegado de los paños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 Adaptación a la arquitectura y al espacio que ésta dejaba (ley del marco). Los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personajes se adaptan a ese espacio, a veces contrayéndose o estirándose.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La esculturas y relieves se ponían en las portadas (copiar dibujo de la página 73 con las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partes de una portada) y capiteles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Pintura románica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Las pinturas eran muy sencillas y se caracterizaban por: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 Se utilizaba la técnica de la pintura al fresco: sobre el muro se extendía una gruesa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capa de yeso y, cuando todavía esta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á fresco, se pintaba sobre él para que se fijasen mejor los colores al secarse.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 El dibujo estaba muy marcado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 No había profundidad ni volumen y las imágenes eran frontales.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 Se utilizaban colores planos, sin matices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 Se pintaban escenas de la Biblia, de los evangelios y de las vidas de los santos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(carácter didáctico).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 Además de los frescos se realizaban unas pinturas sobre tablas de madera que cubrían</a:t>
            </a:r>
          </a:p>
          <a:p>
            <a:pPr algn="ctr">
              <a:lnSpc>
                <a:spcPts val="1708"/>
              </a:lnSpc>
              <a:spcBef>
                <a:spcPct val="0"/>
              </a:spcBef>
            </a:pPr>
            <a:r>
              <a:rPr lang="en-US" sz="1067" spc="106">
                <a:solidFill>
                  <a:srgbClr val="402206"/>
                </a:solidFill>
                <a:latin typeface="Glacial Indifference"/>
              </a:rPr>
              <a:t>los frontales de los altares o la cabecera de la iglesia (retablos).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67" t="-32171" r="-5377" b="-324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91028" y="1028700"/>
            <a:ext cx="15931804" cy="8974990"/>
            <a:chOff x="0" y="0"/>
            <a:chExt cx="4196031" cy="23637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96031" cy="2363783"/>
            </a:xfrm>
            <a:custGeom>
              <a:avLst/>
              <a:gdLst/>
              <a:ahLst/>
              <a:cxnLst/>
              <a:rect r="r" b="b" t="t" l="l"/>
              <a:pathLst>
                <a:path h="2363783" w="4196031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4196031" cy="2468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236009">
            <a:off x="9311605" y="9453777"/>
            <a:ext cx="5873887" cy="5088255"/>
          </a:xfrm>
          <a:custGeom>
            <a:avLst/>
            <a:gdLst/>
            <a:ahLst/>
            <a:cxnLst/>
            <a:rect r="r" b="b" t="t" l="l"/>
            <a:pathLst>
              <a:path h="5088255" w="5873887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434117">
            <a:off x="-1156776" y="-2423587"/>
            <a:ext cx="4725128" cy="4093142"/>
          </a:xfrm>
          <a:custGeom>
            <a:avLst/>
            <a:gdLst/>
            <a:ahLst/>
            <a:cxnLst/>
            <a:rect r="r" b="b" t="t" l="l"/>
            <a:pathLst>
              <a:path h="4093142" w="4725128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842" t="0" r="-3684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020093" y="5383816"/>
            <a:ext cx="2297875" cy="4114800"/>
          </a:xfrm>
          <a:custGeom>
            <a:avLst/>
            <a:gdLst/>
            <a:ahLst/>
            <a:cxnLst/>
            <a:rect r="r" b="b" t="t" l="l"/>
            <a:pathLst>
              <a:path h="4114800" w="2297875">
                <a:moveTo>
                  <a:pt x="0" y="0"/>
                </a:moveTo>
                <a:lnTo>
                  <a:pt x="2297876" y="0"/>
                </a:lnTo>
                <a:lnTo>
                  <a:pt x="22978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0" y="1028700"/>
            <a:ext cx="3626115" cy="5778669"/>
          </a:xfrm>
          <a:custGeom>
            <a:avLst/>
            <a:gdLst/>
            <a:ahLst/>
            <a:cxnLst/>
            <a:rect r="r" b="b" t="t" l="l"/>
            <a:pathLst>
              <a:path h="5778669" w="3626115">
                <a:moveTo>
                  <a:pt x="0" y="0"/>
                </a:moveTo>
                <a:lnTo>
                  <a:pt x="3626115" y="0"/>
                </a:lnTo>
                <a:lnTo>
                  <a:pt x="3626115" y="5778669"/>
                </a:lnTo>
                <a:lnTo>
                  <a:pt x="0" y="57786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341656" y="2595769"/>
            <a:ext cx="5206829" cy="1006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</a:rPr>
              <a:t>FIN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850164" y="3986748"/>
            <a:ext cx="4243844" cy="298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54"/>
              </a:lnSpc>
            </a:pPr>
            <a:r>
              <a:rPr lang="en-US" sz="1753">
                <a:solidFill>
                  <a:srgbClr val="402206"/>
                </a:solidFill>
                <a:latin typeface="Glacial Indifference"/>
              </a:rPr>
              <a:t>Jesús Ponce Gómez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DAF0KP-QySg</dc:identifier>
  <dcterms:modified xsi:type="dcterms:W3CDTF">2011-08-01T06:04:30Z</dcterms:modified>
  <cp:revision>1</cp:revision>
  <dc:title>Europa Feudal</dc:title>
</cp:coreProperties>
</file>